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0" r:id="rId12"/>
    <p:sldId id="281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73" r:id="rId22"/>
    <p:sldId id="284" r:id="rId23"/>
    <p:sldId id="275" r:id="rId24"/>
    <p:sldId id="276" r:id="rId25"/>
    <p:sldId id="283" r:id="rId26"/>
    <p:sldId id="282" r:id="rId27"/>
    <p:sldId id="277" r:id="rId28"/>
    <p:sldId id="278" r:id="rId29"/>
    <p:sldId id="279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>
        <p:scale>
          <a:sx n="61" d="100"/>
          <a:sy n="61" d="100"/>
        </p:scale>
        <p:origin x="-72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26E8-5553-44A7-9405-05EE47A2AD53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BD75-BDB2-489A-A23A-2C0A7C110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87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26E8-5553-44A7-9405-05EE47A2AD53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BD75-BDB2-489A-A23A-2C0A7C110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19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26E8-5553-44A7-9405-05EE47A2AD53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BD75-BDB2-489A-A23A-2C0A7C110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299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26E8-5553-44A7-9405-05EE47A2AD53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BD75-BDB2-489A-A23A-2C0A7C110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67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26E8-5553-44A7-9405-05EE47A2AD53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BD75-BDB2-489A-A23A-2C0A7C110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75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26E8-5553-44A7-9405-05EE47A2AD53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BD75-BDB2-489A-A23A-2C0A7C110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610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26E8-5553-44A7-9405-05EE47A2AD53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BD75-BDB2-489A-A23A-2C0A7C110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51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26E8-5553-44A7-9405-05EE47A2AD53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BD75-BDB2-489A-A23A-2C0A7C110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15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26E8-5553-44A7-9405-05EE47A2AD53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BD75-BDB2-489A-A23A-2C0A7C110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82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26E8-5553-44A7-9405-05EE47A2AD53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BD75-BDB2-489A-A23A-2C0A7C110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51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26E8-5553-44A7-9405-05EE47A2AD53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BD75-BDB2-489A-A23A-2C0A7C110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907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F26E8-5553-44A7-9405-05EE47A2AD53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9BD75-BDB2-489A-A23A-2C0A7C110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137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en.wikipedia.org/wiki/File:Translational_motion.gi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mAPhKEVu7s&amp;list=PL9AD36FF66D9FA155" TargetMode="External"/><Relationship Id="rId2" Type="http://schemas.openxmlformats.org/officeDocument/2006/relationships/hyperlink" Target="http://www.youtube.com/watch?v=akUuFsH4B1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ENTDuPdyWR0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en.wikipedia.org/wiki/File:Frost_patterns_4.jp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Phases of matter</a:t>
            </a:r>
          </a:p>
          <a:p>
            <a:endParaRPr lang="en-US" dirty="0"/>
          </a:p>
        </p:txBody>
      </p:sp>
      <p:pic>
        <p:nvPicPr>
          <p:cNvPr id="1026" name="Picture 2" descr="http://upload.wikimedia.org/wikipedia/commons/6/6d/Translational_motion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20" y="3282674"/>
            <a:ext cx="3300547" cy="289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91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Intermolecular </a:t>
            </a:r>
            <a:r>
              <a:rPr lang="en-US" dirty="0"/>
              <a:t>Forces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Hydrogen </a:t>
            </a:r>
            <a:r>
              <a:rPr lang="en-US" dirty="0"/>
              <a:t>bonds- occurs between molecules containing hydrogen bonded to a large highly electronegative atom  e.g. water.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3" t="42585" r="13189" b="28707"/>
          <a:stretch/>
        </p:blipFill>
        <p:spPr bwMode="auto">
          <a:xfrm>
            <a:off x="945396" y="3285640"/>
            <a:ext cx="9575896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51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Intermolecular </a:t>
            </a:r>
            <a:r>
              <a:rPr lang="en-US" dirty="0"/>
              <a:t>Forces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Dipole-dipole- </a:t>
            </a:r>
            <a:r>
              <a:rPr lang="en-US" dirty="0"/>
              <a:t>attractions between oppositely charged particles of polar molecules are called dipole </a:t>
            </a:r>
            <a:r>
              <a:rPr lang="en-US" dirty="0" smtClean="0"/>
              <a:t>forces e.g. </a:t>
            </a:r>
            <a:r>
              <a:rPr lang="en-US" dirty="0" err="1" smtClean="0"/>
              <a:t>HCl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1" t="41313" r="14937" b="25001"/>
          <a:stretch/>
        </p:blipFill>
        <p:spPr bwMode="auto">
          <a:xfrm>
            <a:off x="1689315" y="3332135"/>
            <a:ext cx="8040111" cy="2719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14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Intermolecular </a:t>
            </a:r>
            <a:r>
              <a:rPr lang="en-US" dirty="0"/>
              <a:t>Forces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Dispersion </a:t>
            </a:r>
            <a:r>
              <a:rPr lang="en-US" dirty="0"/>
              <a:t>forces- weak intermolecular forces- e.g. O</a:t>
            </a:r>
            <a:r>
              <a:rPr lang="en-US" baseline="-25000" dirty="0"/>
              <a:t>2</a:t>
            </a:r>
            <a:r>
              <a:rPr lang="en-US" dirty="0"/>
              <a:t> molecule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0" t="39406" r="21451" b="44916"/>
          <a:stretch/>
        </p:blipFill>
        <p:spPr bwMode="auto">
          <a:xfrm>
            <a:off x="697424" y="4014061"/>
            <a:ext cx="10308464" cy="1782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14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13.4 </a:t>
            </a:r>
            <a:r>
              <a:rPr lang="en-US" b="1" dirty="0"/>
              <a:t>Phase Changes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energy is added or removed from a system, one phase can change into another.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31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six possible transitions between phases.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http://www.chemistry.wustl.edu/%7Eedudev/LabTutorials/Thermochem/images/PhaseChanges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169" y="1642821"/>
            <a:ext cx="5315919" cy="41845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256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Phase Changes that Require Energy </a:t>
            </a:r>
            <a:br>
              <a:rPr lang="en-US" dirty="0" smtClean="0"/>
            </a:br>
            <a:r>
              <a:rPr lang="en-US" sz="2200" dirty="0"/>
              <a:t>( Water will be used as a primary example in the discussion of phase changes)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Melting</a:t>
            </a:r>
          </a:p>
          <a:p>
            <a:pPr lvl="0"/>
            <a:r>
              <a:rPr lang="en-US" dirty="0"/>
              <a:t>Heat is the transfer of energy from an object at higher temperature to an object of lower temperature. </a:t>
            </a:r>
          </a:p>
          <a:p>
            <a:pPr lvl="0"/>
            <a:r>
              <a:rPr lang="en-US" dirty="0"/>
              <a:t>When molecules of ice absorb enough energy to break the hydrogen bonds, they break apart and enter the liquid phase.</a:t>
            </a:r>
          </a:p>
          <a:p>
            <a:pPr lvl="0"/>
            <a:r>
              <a:rPr lang="en-US" dirty="0"/>
              <a:t>The energy absorbed by the ice does not raise the temperature of the ice, until all the ice is melted.</a:t>
            </a:r>
          </a:p>
          <a:p>
            <a:pPr lvl="0"/>
            <a:r>
              <a:rPr lang="en-US" dirty="0"/>
              <a:t>The temperature at which a solid becomes a liquid is called it’s </a:t>
            </a:r>
            <a:r>
              <a:rPr lang="en-US" b="1" dirty="0"/>
              <a:t>Melting Point.</a:t>
            </a:r>
            <a:endParaRPr lang="en-US" dirty="0"/>
          </a:p>
          <a:p>
            <a:pPr lvl="0"/>
            <a:r>
              <a:rPr lang="en-US" dirty="0"/>
              <a:t>Once all the ice has melted, the temperature (kinetic energy) will increase.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92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Changes that Require Energy</a:t>
            </a:r>
          </a:p>
        </p:txBody>
      </p:sp>
      <p:pic>
        <p:nvPicPr>
          <p:cNvPr id="4" name="Content Placeholder 3" descr="http://www.kentchemistry.com/links/Matter/StatesOfWater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125" y="2061275"/>
            <a:ext cx="7360889" cy="37898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773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Changes that Require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Vaporization</a:t>
            </a:r>
          </a:p>
          <a:p>
            <a:pPr lvl="0"/>
            <a:r>
              <a:rPr lang="en-US" dirty="0"/>
              <a:t>The process by which a liquid changes to a gas or vapor.</a:t>
            </a:r>
          </a:p>
          <a:p>
            <a:pPr lvl="0"/>
            <a:r>
              <a:rPr lang="en-US" dirty="0"/>
              <a:t>When vaporization occurs only at the surface of a liquid, the process is called </a:t>
            </a:r>
            <a:r>
              <a:rPr lang="en-US" b="1" dirty="0" smtClean="0"/>
              <a:t>evaporation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The pressure exerted by a vapor over a liquid is called </a:t>
            </a:r>
            <a:r>
              <a:rPr lang="en-US" b="1" dirty="0"/>
              <a:t>vapor pressure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The temperature at which the vapor pressure of a liquid equals the external or atmospheric pressure is called the </a:t>
            </a:r>
            <a:r>
              <a:rPr lang="en-US" b="1" dirty="0"/>
              <a:t>boiling point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At the BP, molecules have enough energy to vaporize.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75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Changes that Require Energy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9367" t="25195" r="11921" b="33942"/>
          <a:stretch/>
        </p:blipFill>
        <p:spPr bwMode="auto">
          <a:xfrm>
            <a:off x="1079501" y="1720313"/>
            <a:ext cx="10172267" cy="40545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6720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Changes that Require Energy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0201" t="27871" r="14214" b="25530"/>
          <a:stretch/>
        </p:blipFill>
        <p:spPr bwMode="auto">
          <a:xfrm>
            <a:off x="1038386" y="2296888"/>
            <a:ext cx="9066509" cy="37784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6541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http://www.youtube.com/watch?v=akUuFsH4B1c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http://www.youtube.com/watch?v=emAPhKEVu7s&amp;list=PL9AD36FF66D9FA155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http://www.youtube.com/watch?v=ENTDuPdyWR0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16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Phase </a:t>
            </a:r>
            <a:r>
              <a:rPr lang="en-US" dirty="0"/>
              <a:t>Changes that Require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5329"/>
            <a:ext cx="10515600" cy="461163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Sublimation</a:t>
            </a:r>
            <a:endParaRPr lang="en-US" dirty="0"/>
          </a:p>
          <a:p>
            <a:pPr lvl="0"/>
            <a:r>
              <a:rPr lang="en-US" dirty="0" smtClean="0"/>
              <a:t>The </a:t>
            </a:r>
            <a:r>
              <a:rPr lang="en-US" dirty="0"/>
              <a:t>process by which a solid changes directly to a gas without first becoming a liquid.</a:t>
            </a:r>
          </a:p>
          <a:p>
            <a:pPr lvl="0"/>
            <a:r>
              <a:rPr lang="en-US" dirty="0"/>
              <a:t>Solid iodine, carbon dioxide (dry ice), moth ball (naphthalene) and air freshener sublime at room temperature.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1" t="22881" r="14142" b="42797"/>
          <a:stretch/>
        </p:blipFill>
        <p:spPr bwMode="auto">
          <a:xfrm>
            <a:off x="2216256" y="4029559"/>
            <a:ext cx="7501181" cy="251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75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Phase Changes</a:t>
            </a:r>
            <a:endParaRPr lang="en-US"/>
          </a:p>
        </p:txBody>
      </p:sp>
      <p:pic>
        <p:nvPicPr>
          <p:cNvPr id="4" name="Content Placeholder 3" descr="http://www.kentchemistry.com/images/links/matter/HeatCool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804" y="1472339"/>
            <a:ext cx="8462074" cy="48199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913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Other substances that expand on freezing are silicon, gallium, germanium, antimony, bismuth, plutonium and also chemical compounds that form spacious crystal lattices with tetrahedral </a:t>
            </a:r>
            <a:r>
              <a:rPr lang="en-US" smtClean="0"/>
              <a:t>coordination.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5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Phase Changes that Release Energy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996553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Condensation</a:t>
            </a:r>
          </a:p>
          <a:p>
            <a:pPr lvl="0"/>
            <a:r>
              <a:rPr lang="en-US" dirty="0"/>
              <a:t>The process by which a gas becomes a liquid is called </a:t>
            </a:r>
            <a:r>
              <a:rPr lang="en-US" b="1" dirty="0"/>
              <a:t>condensation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Condensation is the reverse of vaporization. When hydrogen bonds form in liquid water, energy is released.</a:t>
            </a:r>
          </a:p>
          <a:p>
            <a:pPr lvl="0"/>
            <a:r>
              <a:rPr lang="en-US" dirty="0"/>
              <a:t>When a water molecule loses energy, its velocity is reduced and a hydrogen bond forms when it collides with another water molecule.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http://1.bp.blogspot.com/-nktlCAxVCg0/UYwHVN2o2hI/AAAAAAAAQGY/C1tMOQlU-Do/s1600/condense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759" y="1576470"/>
            <a:ext cx="4957089" cy="340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6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Phase Changes that Release Energy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214" y="1193370"/>
            <a:ext cx="10515600" cy="4937099"/>
          </a:xfrm>
        </p:spPr>
        <p:txBody>
          <a:bodyPr>
            <a:normAutofit/>
          </a:bodyPr>
          <a:lstStyle/>
          <a:p>
            <a:r>
              <a:rPr lang="en-US" dirty="0"/>
              <a:t>Freezing</a:t>
            </a:r>
          </a:p>
          <a:p>
            <a:pPr lvl="0"/>
            <a:r>
              <a:rPr lang="en-US" dirty="0"/>
              <a:t>When a substance changes from a liquid to a solid phase it is called freezing.</a:t>
            </a:r>
          </a:p>
          <a:p>
            <a:pPr lvl="0"/>
            <a:r>
              <a:rPr lang="en-US" dirty="0"/>
              <a:t>The </a:t>
            </a:r>
            <a:r>
              <a:rPr lang="en-US" b="1" dirty="0"/>
              <a:t>freezing point </a:t>
            </a:r>
            <a:r>
              <a:rPr lang="en-US" dirty="0"/>
              <a:t>is the temperature at which a liquid is converted to a solid (melting point and freezing point are the same temperature).</a:t>
            </a:r>
          </a:p>
          <a:p>
            <a:endParaRPr lang="en-US" dirty="0"/>
          </a:p>
        </p:txBody>
      </p:sp>
      <p:pic>
        <p:nvPicPr>
          <p:cNvPr id="7170" name="Picture 2" descr="freez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7" t="11739" r="19712" b="18528"/>
          <a:stretch/>
        </p:blipFill>
        <p:spPr bwMode="auto">
          <a:xfrm>
            <a:off x="3859077" y="4091552"/>
            <a:ext cx="3285641" cy="232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58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Freezing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http://www.chem.purdue.edu/gchelp/solutions/watsuc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794" y="2385066"/>
            <a:ext cx="5222337" cy="346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73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Phase Changes that Release Energy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9864"/>
            <a:ext cx="10515600" cy="4937099"/>
          </a:xfrm>
        </p:spPr>
        <p:txBody>
          <a:bodyPr>
            <a:normAutofit/>
          </a:bodyPr>
          <a:lstStyle/>
          <a:p>
            <a:r>
              <a:rPr lang="en-US" dirty="0"/>
              <a:t>Freezing</a:t>
            </a:r>
          </a:p>
          <a:p>
            <a:pPr lvl="0"/>
            <a:r>
              <a:rPr lang="en-US" dirty="0" smtClean="0"/>
              <a:t>As </a:t>
            </a:r>
            <a:r>
              <a:rPr lang="en-US" dirty="0"/>
              <a:t>heat is removed from water, the molecules lost kinetic energy and their velocity decreases.</a:t>
            </a:r>
          </a:p>
          <a:p>
            <a:pPr lvl="0"/>
            <a:r>
              <a:rPr lang="en-US" dirty="0"/>
              <a:t>When enough energy is removed, the hydrogen bonds between the water molecules keep the molecules fixed, or frozen, into set positions.</a:t>
            </a:r>
          </a:p>
          <a:p>
            <a:pPr lvl="0"/>
            <a:r>
              <a:rPr lang="en-US" dirty="0"/>
              <a:t>Freezing is the reverse of melting</a:t>
            </a:r>
          </a:p>
          <a:p>
            <a:endParaRPr lang="en-US" dirty="0"/>
          </a:p>
        </p:txBody>
      </p:sp>
      <p:pic>
        <p:nvPicPr>
          <p:cNvPr id="5" name="Content Placeholder 3" descr="http://www.kentchemistry.com/links/Matter/StatesOfWater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834" y="3672626"/>
            <a:ext cx="6369802" cy="2906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875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Phase Changes that Release Energy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Deposition</a:t>
            </a:r>
          </a:p>
          <a:p>
            <a:pPr lvl="0"/>
            <a:r>
              <a:rPr lang="en-US" dirty="0"/>
              <a:t>The process by which a substance changes from a gas or vapor directly to a solid without going through the liquid phase.</a:t>
            </a:r>
          </a:p>
          <a:p>
            <a:pPr lvl="0"/>
            <a:r>
              <a:rPr lang="en-US" dirty="0"/>
              <a:t>Deposition is the reverse of sublimation.</a:t>
            </a:r>
          </a:p>
          <a:p>
            <a:pPr lvl="0"/>
            <a:r>
              <a:rPr lang="en-US" dirty="0"/>
              <a:t>Frost and snow formation are examples of deposition</a:t>
            </a:r>
          </a:p>
          <a:p>
            <a:endParaRPr lang="en-US" dirty="0"/>
          </a:p>
        </p:txBody>
      </p:sp>
      <p:pic>
        <p:nvPicPr>
          <p:cNvPr id="10242" name="Picture 2" descr="http://upload.wikimedia.org/wikipedia/commons/thumb/5/51/Frost_patterns_4.jpg/300px-Frost_patterns_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93" y="4448014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58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Phase </a:t>
            </a:r>
            <a:r>
              <a:rPr lang="en-US" b="1" dirty="0" smtClean="0"/>
              <a:t>Changes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Phase Change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362" y="1576301"/>
            <a:ext cx="7299109" cy="464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58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Phase Changes that Release Energy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58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(main) Types of Matter Solids, Liquids, and gases</a:t>
            </a:r>
          </a:p>
          <a:p>
            <a:endParaRPr lang="en-US" dirty="0"/>
          </a:p>
        </p:txBody>
      </p:sp>
      <p:pic>
        <p:nvPicPr>
          <p:cNvPr id="2050" name="Picture 2" descr="http://www.davidboestreicher.com/moodle2/pluginfile.php/14/course/section/4/phases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764" y="2611454"/>
            <a:ext cx="6273775" cy="395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89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Phase Diagrams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A </a:t>
            </a:r>
            <a:r>
              <a:rPr lang="en-US" dirty="0"/>
              <a:t>phase diagram is a graph of pressure verses temperature that shows in which phase a substance exists under different conditions of temperature and pressure.</a:t>
            </a:r>
          </a:p>
          <a:p>
            <a:endParaRPr lang="en-US" dirty="0"/>
          </a:p>
        </p:txBody>
      </p:sp>
      <p:pic>
        <p:nvPicPr>
          <p:cNvPr id="4" name="Picture 3" descr="http://www.kentchemistry.com/images/links/matter/Phase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522" y="3130657"/>
            <a:ext cx="6180752" cy="34231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458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Phase Diagrams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Used </a:t>
            </a:r>
            <a:r>
              <a:rPr lang="en-US" dirty="0"/>
              <a:t>to predict what phase a substance will be in for any combination of pressure and temperature.</a:t>
            </a:r>
          </a:p>
          <a:p>
            <a:endParaRPr lang="en-US" dirty="0"/>
          </a:p>
        </p:txBody>
      </p:sp>
      <p:pic>
        <p:nvPicPr>
          <p:cNvPr id="4" name="Picture 3" descr="http://www.kentchemistry.com/images/links/matter/Phase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522" y="3130657"/>
            <a:ext cx="6180752" cy="34231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060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Phase Diagrams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There </a:t>
            </a:r>
            <a:r>
              <a:rPr lang="en-US" dirty="0"/>
              <a:t>are three regions representing solid, liquid and vapor phases, and three curves that separate the regions from one another. </a:t>
            </a:r>
          </a:p>
          <a:p>
            <a:endParaRPr lang="en-US" dirty="0"/>
          </a:p>
        </p:txBody>
      </p:sp>
      <p:pic>
        <p:nvPicPr>
          <p:cNvPr id="4" name="Picture 3" descr="http://www.kentchemistry.com/images/links/matter/Phase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522" y="3130657"/>
            <a:ext cx="6180752" cy="34231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060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Phase Diagrams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At </a:t>
            </a:r>
            <a:r>
              <a:rPr lang="en-US" dirty="0"/>
              <a:t>points that fall along the curves, two phases of a substance can coexist.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4" t="40254" r="12711" b="22669"/>
          <a:stretch/>
        </p:blipFill>
        <p:spPr bwMode="auto">
          <a:xfrm>
            <a:off x="1521905" y="3048222"/>
            <a:ext cx="8799965" cy="329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60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Phase Diagrams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All </a:t>
            </a:r>
            <a:r>
              <a:rPr lang="en-US" dirty="0"/>
              <a:t>six phase changes can occur at the triple point.</a:t>
            </a:r>
          </a:p>
          <a:p>
            <a:endParaRPr lang="en-US" dirty="0"/>
          </a:p>
        </p:txBody>
      </p:sp>
      <p:pic>
        <p:nvPicPr>
          <p:cNvPr id="4" name="Picture 3" descr="http://www.kentchemistry.com/images/links/matter/Phase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522" y="3130657"/>
            <a:ext cx="6180752" cy="34231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060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Phase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 critical point is the temperature and pressure </a:t>
            </a:r>
            <a:r>
              <a:rPr lang="en-US" dirty="0" smtClean="0"/>
              <a:t>at </a:t>
            </a:r>
            <a:r>
              <a:rPr lang="en-US" dirty="0"/>
              <a:t>which a substance cannot exist as a liquid (an increase in pressure will not change the vapor to a liquid).</a:t>
            </a:r>
          </a:p>
          <a:p>
            <a:endParaRPr lang="en-US" dirty="0"/>
          </a:p>
        </p:txBody>
      </p:sp>
      <p:pic>
        <p:nvPicPr>
          <p:cNvPr id="4" name="Picture 3" descr="http://www.kentchemistry.com/images/links/matter/Phase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522" y="3130657"/>
            <a:ext cx="6180752" cy="34231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003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Phase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4" t="40254" r="12711" b="22669"/>
          <a:stretch/>
        </p:blipFill>
        <p:spPr bwMode="auto">
          <a:xfrm>
            <a:off x="355638" y="1813302"/>
            <a:ext cx="11480792" cy="429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03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4" t="11864" r="24787" b="6250"/>
          <a:stretch/>
        </p:blipFill>
        <p:spPr bwMode="auto">
          <a:xfrm>
            <a:off x="-929898" y="-1931421"/>
            <a:ext cx="10724829" cy="1419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80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4" t="11864" r="24787" b="6250"/>
          <a:stretch/>
        </p:blipFill>
        <p:spPr bwMode="auto">
          <a:xfrm>
            <a:off x="0" y="-6719475"/>
            <a:ext cx="9484965" cy="1255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3" t="17531" r="24947" b="10435"/>
          <a:stretch/>
        </p:blipFill>
        <p:spPr bwMode="auto">
          <a:xfrm>
            <a:off x="0" y="-177909"/>
            <a:ext cx="10461356" cy="1265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134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Definite shape and volume</a:t>
            </a:r>
          </a:p>
          <a:p>
            <a:r>
              <a:rPr lang="en-US" dirty="0" smtClean="0"/>
              <a:t>Are particles in motion</a:t>
            </a:r>
          </a:p>
          <a:p>
            <a:r>
              <a:rPr lang="en-US" dirty="0" smtClean="0"/>
              <a:t>Density greater than liquid and gas forms 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07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6592349"/>
              </p:ext>
            </p:extLst>
          </p:nvPr>
        </p:nvGraphicFramePr>
        <p:xfrm>
          <a:off x="838200" y="1825625"/>
          <a:ext cx="10515600" cy="4947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05200"/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Types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Atomic (atoms)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 melting point soft, poor conductors</a:t>
                      </a:r>
                    </a:p>
                    <a:p>
                      <a:r>
                        <a:rPr lang="en-US" dirty="0" smtClean="0"/>
                        <a:t>Atoms attached in a solid form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Group 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Molecular (Molecules)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Held together</a:t>
                      </a:r>
                      <a:r>
                        <a:rPr lang="en-US" baseline="0" dirty="0" smtClean="0"/>
                        <a:t> by intermolecular forces. Low BP and MP, poor conductors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O</a:t>
                      </a:r>
                      <a:r>
                        <a:rPr lang="en-US" baseline="0" dirty="0" smtClean="0"/>
                        <a:t>, sugar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Covalent network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Atoms all covalently bonded to each other. Very hard, poor conductors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Diamond C,</a:t>
                      </a:r>
                      <a:r>
                        <a:rPr lang="en-US" baseline="0" dirty="0" smtClean="0"/>
                        <a:t> Quartz SiO</a:t>
                      </a:r>
                      <a:r>
                        <a:rPr lang="en-US" baseline="-25000" dirty="0" smtClean="0"/>
                        <a:t>2</a:t>
                      </a:r>
                    </a:p>
                    <a:p>
                      <a:r>
                        <a:rPr lang="en-US" baseline="0" dirty="0" smtClean="0"/>
                        <a:t>Group 4 elements</a:t>
                      </a:r>
                      <a:endParaRPr lang="en-US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Ionic solids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Cations</a:t>
                      </a:r>
                      <a:r>
                        <a:rPr lang="en-US" dirty="0" smtClean="0"/>
                        <a:t> and anions </a:t>
                      </a:r>
                      <a:r>
                        <a:rPr lang="en-US" dirty="0" err="1" smtClean="0"/>
                        <a:t>ionically</a:t>
                      </a:r>
                      <a:r>
                        <a:rPr lang="en-US" dirty="0" smtClean="0"/>
                        <a:t> bonded </a:t>
                      </a:r>
                      <a:r>
                        <a:rPr lang="en-US" baseline="0" dirty="0" smtClean="0"/>
                        <a:t>together, hard brittle, high BP and MP. Poor conductors in solid form ( good conductors in solution)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NaCl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CaCo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Metallic</a:t>
                      </a:r>
                      <a:r>
                        <a:rPr lang="en-US" baseline="0" dirty="0" smtClean="0"/>
                        <a:t> solids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Good conductors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metals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718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definite shape</a:t>
            </a:r>
          </a:p>
          <a:p>
            <a:r>
              <a:rPr lang="en-US" dirty="0" smtClean="0"/>
              <a:t>Definite volume</a:t>
            </a:r>
          </a:p>
          <a:p>
            <a:r>
              <a:rPr lang="en-US" dirty="0"/>
              <a:t> </a:t>
            </a:r>
            <a:r>
              <a:rPr lang="en-US" dirty="0" smtClean="0"/>
              <a:t>Fluid- ability to flow</a:t>
            </a:r>
          </a:p>
          <a:p>
            <a:r>
              <a:rPr lang="en-US" dirty="0" smtClean="0"/>
              <a:t>Viscosity- resistance to 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34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Viscosity- resistance to flow</a:t>
            </a:r>
          </a:p>
          <a:p>
            <a:r>
              <a:rPr lang="en-US" dirty="0" smtClean="0"/>
              <a:t> Depends on:</a:t>
            </a:r>
          </a:p>
          <a:p>
            <a:r>
              <a:rPr lang="en-US" dirty="0" smtClean="0"/>
              <a:t>size of molecule  C-C-C-C-C-C-C  (higher viscosity) 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C-C-C-C              (lower viscosity)</a:t>
            </a:r>
          </a:p>
          <a:p>
            <a:endParaRPr lang="en-US" dirty="0"/>
          </a:p>
          <a:p>
            <a:r>
              <a:rPr lang="en-US" dirty="0" smtClean="0"/>
              <a:t>Temperature- increase temp =&gt; decrease viscosity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44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Surface tension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0" t="47457" r="16527" b="13348"/>
          <a:stretch/>
        </p:blipFill>
        <p:spPr bwMode="auto">
          <a:xfrm>
            <a:off x="1534331" y="3068135"/>
            <a:ext cx="8291593" cy="3270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01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shape</a:t>
            </a:r>
          </a:p>
          <a:p>
            <a:r>
              <a:rPr lang="en-US" dirty="0" smtClean="0"/>
              <a:t>No volume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67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1726</TotalTime>
  <Words>901</Words>
  <Application>Microsoft Office PowerPoint</Application>
  <PresentationFormat>Custom</PresentationFormat>
  <Paragraphs>115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Chapter 13</vt:lpstr>
      <vt:lpstr>PowerPoint Presentation</vt:lpstr>
      <vt:lpstr>PowerPoint Presentation</vt:lpstr>
      <vt:lpstr>Solids</vt:lpstr>
      <vt:lpstr>Solids</vt:lpstr>
      <vt:lpstr>Liquids</vt:lpstr>
      <vt:lpstr>Liquids</vt:lpstr>
      <vt:lpstr>liquids</vt:lpstr>
      <vt:lpstr>Gases</vt:lpstr>
      <vt:lpstr> Intermolecular Forces </vt:lpstr>
      <vt:lpstr> Intermolecular Forces </vt:lpstr>
      <vt:lpstr> Intermolecular Forces </vt:lpstr>
      <vt:lpstr> 13.4 Phase Changes </vt:lpstr>
      <vt:lpstr>The six possible transitions between phases. </vt:lpstr>
      <vt:lpstr>Phase Changes that Require Energy  ( Water will be used as a primary example in the discussion of phase changes) </vt:lpstr>
      <vt:lpstr>Phase Changes that Require Energy</vt:lpstr>
      <vt:lpstr>Phase Changes that Require Energy</vt:lpstr>
      <vt:lpstr>Phase Changes that Require Energy</vt:lpstr>
      <vt:lpstr>Phase Changes that Require Energy</vt:lpstr>
      <vt:lpstr>     Phase Changes that Require Energy</vt:lpstr>
      <vt:lpstr>Phase Changes</vt:lpstr>
      <vt:lpstr>PowerPoint Presentation</vt:lpstr>
      <vt:lpstr>Phase Changes that Release Energy </vt:lpstr>
      <vt:lpstr>Phase Changes that Release Energy </vt:lpstr>
      <vt:lpstr>Freezing Point</vt:lpstr>
      <vt:lpstr>Phase Changes that Release Energy </vt:lpstr>
      <vt:lpstr>Phase Changes that Release Energy </vt:lpstr>
      <vt:lpstr>Phase Changes </vt:lpstr>
      <vt:lpstr>Phase Changes that Release Energy </vt:lpstr>
      <vt:lpstr>Phase Diagrams </vt:lpstr>
      <vt:lpstr>Phase Diagrams </vt:lpstr>
      <vt:lpstr>Phase Diagrams </vt:lpstr>
      <vt:lpstr>Phase Diagrams </vt:lpstr>
      <vt:lpstr>Phase Diagrams </vt:lpstr>
      <vt:lpstr>Phase Diagrams</vt:lpstr>
      <vt:lpstr>Phase Diagrams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13</dc:title>
  <dc:creator>Scoop</dc:creator>
  <cp:lastModifiedBy>Dillon, Mike</cp:lastModifiedBy>
  <cp:revision>23</cp:revision>
  <dcterms:created xsi:type="dcterms:W3CDTF">2014-04-16T09:29:45Z</dcterms:created>
  <dcterms:modified xsi:type="dcterms:W3CDTF">2015-04-14T15:42:37Z</dcterms:modified>
</cp:coreProperties>
</file>